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12" r:id="rId5"/>
    <p:sldId id="33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3/13/2020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9724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2477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3/13/2020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5035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3/13/2020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707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3/13/2020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7506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95189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11454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07741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3/13/2020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2719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5551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3/13/2020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8355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17952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2558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27615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0680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3892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1749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3/13/2020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8379916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US" cap="none" dirty="0"/>
              <a:t>Media Mondays</a:t>
            </a:r>
          </a:p>
        </p:txBody>
      </p:sp>
      <p:sp>
        <p:nvSpPr>
          <p:cNvPr id="3" name="Content Placeholder 2"/>
          <p:cNvSpPr>
            <a:spLocks noGrp="1"/>
          </p:cNvSpPr>
          <p:nvPr>
            <p:ph idx="1"/>
          </p:nvPr>
        </p:nvSpPr>
        <p:spPr>
          <a:xfrm>
            <a:off x="685800" y="1902942"/>
            <a:ext cx="10820400" cy="4315744"/>
          </a:xfrm>
        </p:spPr>
        <p:txBody>
          <a:bodyPr>
            <a:normAutofit fontScale="92500" lnSpcReduction="10000"/>
          </a:bodyPr>
          <a:lstStyle/>
          <a:p>
            <a:r>
              <a:rPr lang="en-US" sz="2400" dirty="0"/>
              <a:t>Each student will be responsible for bringing in a current events article or video to discuss with the class.</a:t>
            </a:r>
          </a:p>
          <a:p>
            <a:r>
              <a:rPr lang="en-US" sz="2400" dirty="0"/>
              <a:t>You will be responsible for asking 3 higher-order thinking questions for the class to discuss.</a:t>
            </a:r>
          </a:p>
          <a:p>
            <a:r>
              <a:rPr lang="en-US" sz="2400" dirty="0"/>
              <a:t>Your classmates’ warm-up will be to write a response to the article.</a:t>
            </a:r>
          </a:p>
          <a:p>
            <a:r>
              <a:rPr lang="en-US" sz="2400" dirty="0"/>
              <a:t>How to submit your Media Monday:</a:t>
            </a:r>
          </a:p>
          <a:p>
            <a:pPr lvl="1"/>
            <a:r>
              <a:rPr lang="en-US" sz="2200" dirty="0"/>
              <a:t>Create a 1-slide PowerPoint presentation</a:t>
            </a:r>
          </a:p>
          <a:p>
            <a:pPr lvl="1"/>
            <a:r>
              <a:rPr lang="en-US" sz="2200" dirty="0"/>
              <a:t>Include an excerpt from the article or a link to a video (5 minutes or less) and your three questions</a:t>
            </a:r>
          </a:p>
          <a:p>
            <a:r>
              <a:rPr lang="en-US" sz="2400" dirty="0"/>
              <a:t>What is a H.O.T. Question?</a:t>
            </a:r>
          </a:p>
          <a:p>
            <a:pPr lvl="1"/>
            <a:r>
              <a:rPr lang="en-US" sz="2200" dirty="0"/>
              <a:t>Text-dependent but inferential</a:t>
            </a:r>
          </a:p>
          <a:p>
            <a:pPr lvl="1"/>
            <a:r>
              <a:rPr lang="en-US" sz="2200" dirty="0"/>
              <a:t>Cannot be answered with a simple yes/no, a number, or a single word</a:t>
            </a:r>
          </a:p>
          <a:p>
            <a:pPr lvl="1"/>
            <a:r>
              <a:rPr lang="en-US" sz="2200" dirty="0"/>
              <a:t>Require critical thinking; may have more than one correct answer</a:t>
            </a:r>
          </a:p>
        </p:txBody>
      </p:sp>
    </p:spTree>
    <p:extLst>
      <p:ext uri="{BB962C8B-B14F-4D97-AF65-F5344CB8AC3E}">
        <p14:creationId xmlns:p14="http://schemas.microsoft.com/office/powerpoint/2010/main" val="1154210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545" y="361146"/>
            <a:ext cx="8610600" cy="1293028"/>
          </a:xfrm>
        </p:spPr>
        <p:txBody>
          <a:bodyPr>
            <a:normAutofit/>
          </a:bodyPr>
          <a:lstStyle/>
          <a:p>
            <a:r>
              <a:rPr lang="es-US" cap="none" dirty="0"/>
              <a:t>Media </a:t>
            </a:r>
            <a:r>
              <a:rPr lang="es-US" cap="none" dirty="0" err="1"/>
              <a:t>Monday</a:t>
            </a:r>
            <a:r>
              <a:rPr lang="es-US" cap="none" dirty="0"/>
              <a:t> </a:t>
            </a:r>
            <a:r>
              <a:rPr lang="es-US" cap="none" dirty="0" err="1"/>
              <a:t>Example</a:t>
            </a:r>
            <a:endParaRPr lang="es-US" cap="none" dirty="0"/>
          </a:p>
        </p:txBody>
      </p:sp>
      <p:sp>
        <p:nvSpPr>
          <p:cNvPr id="4" name="Content Placeholder 3"/>
          <p:cNvSpPr>
            <a:spLocks noGrp="1"/>
          </p:cNvSpPr>
          <p:nvPr>
            <p:ph sz="half" idx="1"/>
          </p:nvPr>
        </p:nvSpPr>
        <p:spPr>
          <a:xfrm>
            <a:off x="400050" y="1825625"/>
            <a:ext cx="5619750" cy="4846638"/>
          </a:xfrm>
        </p:spPr>
        <p:txBody>
          <a:bodyPr>
            <a:normAutofit lnSpcReduction="10000"/>
          </a:bodyPr>
          <a:lstStyle/>
          <a:p>
            <a:pPr marL="0" indent="0">
              <a:buNone/>
            </a:pPr>
            <a:r>
              <a:rPr lang="en-US" dirty="0"/>
              <a:t>Greenhouse gas emissions worldwide are growing at an accelerating pace this year, researchers said Wednesday, putting the world on track to face some of the most severe consequences of global warming sooner than expected.</a:t>
            </a:r>
          </a:p>
          <a:p>
            <a:pPr marL="0" indent="0">
              <a:buNone/>
            </a:pPr>
            <a:r>
              <a:rPr lang="en-US" dirty="0"/>
              <a:t>Scientists described the quickening rate of carbon dioxide emissions in stark terms, comparing it to a “speeding freight train” and laying part of the blame on an unexpected surge in the appetite for oil as people around the world not only buy more cars but also drive them farther than in the past — more than offsetting any gains from the spread of electric vehicles. </a:t>
            </a:r>
            <a:r>
              <a:rPr lang="en-US" i="1" dirty="0"/>
              <a:t>(NY Times)</a:t>
            </a:r>
            <a:endParaRPr lang="es-US" i="1" dirty="0"/>
          </a:p>
        </p:txBody>
      </p:sp>
      <p:sp>
        <p:nvSpPr>
          <p:cNvPr id="5" name="Content Placeholder 4"/>
          <p:cNvSpPr>
            <a:spLocks noGrp="1"/>
          </p:cNvSpPr>
          <p:nvPr>
            <p:ph sz="half" idx="2"/>
          </p:nvPr>
        </p:nvSpPr>
        <p:spPr>
          <a:xfrm>
            <a:off x="6172200" y="1825625"/>
            <a:ext cx="5181600" cy="4732338"/>
          </a:xfrm>
        </p:spPr>
        <p:txBody>
          <a:bodyPr>
            <a:normAutofit lnSpcReduction="10000"/>
          </a:bodyPr>
          <a:lstStyle/>
          <a:p>
            <a:pPr marL="514350" indent="-514350">
              <a:buAutoNum type="arabicPeriod"/>
            </a:pPr>
            <a:r>
              <a:rPr lang="es-US" dirty="0" err="1"/>
              <a:t>What</a:t>
            </a:r>
            <a:r>
              <a:rPr lang="es-US" dirty="0"/>
              <a:t> </a:t>
            </a:r>
            <a:r>
              <a:rPr lang="es-US" dirty="0" err="1"/>
              <a:t>is</a:t>
            </a:r>
            <a:r>
              <a:rPr lang="es-US" dirty="0"/>
              <a:t> </a:t>
            </a:r>
            <a:r>
              <a:rPr lang="es-US" dirty="0" err="1"/>
              <a:t>causing</a:t>
            </a:r>
            <a:r>
              <a:rPr lang="es-US" dirty="0"/>
              <a:t> </a:t>
            </a:r>
            <a:r>
              <a:rPr lang="es-US" dirty="0" err="1"/>
              <a:t>the</a:t>
            </a:r>
            <a:r>
              <a:rPr lang="es-US" dirty="0"/>
              <a:t> </a:t>
            </a:r>
            <a:r>
              <a:rPr lang="es-US" dirty="0" err="1"/>
              <a:t>increase</a:t>
            </a:r>
            <a:r>
              <a:rPr lang="es-US" dirty="0"/>
              <a:t> in </a:t>
            </a:r>
            <a:r>
              <a:rPr lang="es-US" dirty="0" err="1"/>
              <a:t>greenhouse</a:t>
            </a:r>
            <a:r>
              <a:rPr lang="es-US" dirty="0"/>
              <a:t> gas </a:t>
            </a:r>
            <a:r>
              <a:rPr lang="es-US" dirty="0" err="1"/>
              <a:t>emissions</a:t>
            </a:r>
            <a:r>
              <a:rPr lang="es-US" dirty="0"/>
              <a:t> </a:t>
            </a:r>
            <a:r>
              <a:rPr lang="es-US" dirty="0" err="1"/>
              <a:t>worldwide</a:t>
            </a:r>
            <a:r>
              <a:rPr lang="es-US" dirty="0"/>
              <a:t>?</a:t>
            </a:r>
          </a:p>
          <a:p>
            <a:pPr marL="514350" indent="-514350">
              <a:buAutoNum type="arabicPeriod"/>
            </a:pPr>
            <a:r>
              <a:rPr lang="es-US" dirty="0" err="1"/>
              <a:t>How</a:t>
            </a:r>
            <a:r>
              <a:rPr lang="es-US" dirty="0"/>
              <a:t> </a:t>
            </a:r>
            <a:r>
              <a:rPr lang="es-US" dirty="0" err="1"/>
              <a:t>much</a:t>
            </a:r>
            <a:r>
              <a:rPr lang="es-US" dirty="0"/>
              <a:t> do </a:t>
            </a:r>
            <a:r>
              <a:rPr lang="es-US" dirty="0" err="1"/>
              <a:t>you</a:t>
            </a:r>
            <a:r>
              <a:rPr lang="es-US" dirty="0"/>
              <a:t> </a:t>
            </a:r>
            <a:r>
              <a:rPr lang="es-US" dirty="0" err="1"/>
              <a:t>know</a:t>
            </a:r>
            <a:r>
              <a:rPr lang="es-US" dirty="0"/>
              <a:t> </a:t>
            </a:r>
            <a:r>
              <a:rPr lang="es-US" dirty="0" err="1"/>
              <a:t>about</a:t>
            </a:r>
            <a:r>
              <a:rPr lang="es-US" dirty="0"/>
              <a:t> </a:t>
            </a:r>
            <a:r>
              <a:rPr lang="es-US" dirty="0" err="1"/>
              <a:t>the</a:t>
            </a:r>
            <a:r>
              <a:rPr lang="es-US" dirty="0"/>
              <a:t> “</a:t>
            </a:r>
            <a:r>
              <a:rPr lang="es-US" dirty="0" err="1"/>
              <a:t>most</a:t>
            </a:r>
            <a:r>
              <a:rPr lang="es-US" dirty="0"/>
              <a:t> </a:t>
            </a:r>
            <a:r>
              <a:rPr lang="es-US" dirty="0" err="1"/>
              <a:t>severe</a:t>
            </a:r>
            <a:r>
              <a:rPr lang="es-US" dirty="0"/>
              <a:t> </a:t>
            </a:r>
            <a:r>
              <a:rPr lang="es-US" dirty="0" err="1"/>
              <a:t>consequences</a:t>
            </a:r>
            <a:r>
              <a:rPr lang="es-US" dirty="0"/>
              <a:t> of global </a:t>
            </a:r>
            <a:r>
              <a:rPr lang="es-US" dirty="0" err="1"/>
              <a:t>warming</a:t>
            </a:r>
            <a:r>
              <a:rPr lang="es-US" dirty="0"/>
              <a:t>”?</a:t>
            </a:r>
          </a:p>
          <a:p>
            <a:pPr marL="514350" indent="-514350">
              <a:buAutoNum type="arabicPeriod"/>
            </a:pPr>
            <a:r>
              <a:rPr lang="es-US" dirty="0" err="1"/>
              <a:t>How</a:t>
            </a:r>
            <a:r>
              <a:rPr lang="es-US" dirty="0"/>
              <a:t> </a:t>
            </a:r>
            <a:r>
              <a:rPr lang="es-US" dirty="0" err="1"/>
              <a:t>will</a:t>
            </a:r>
            <a:r>
              <a:rPr lang="es-US" dirty="0"/>
              <a:t> </a:t>
            </a:r>
            <a:r>
              <a:rPr lang="es-US" dirty="0" err="1"/>
              <a:t>this</a:t>
            </a:r>
            <a:r>
              <a:rPr lang="es-US" dirty="0"/>
              <a:t> </a:t>
            </a:r>
            <a:r>
              <a:rPr lang="es-US" dirty="0" err="1"/>
              <a:t>information</a:t>
            </a:r>
            <a:r>
              <a:rPr lang="es-US" dirty="0"/>
              <a:t> </a:t>
            </a:r>
            <a:r>
              <a:rPr lang="es-US" dirty="0" err="1"/>
              <a:t>impact</a:t>
            </a:r>
            <a:r>
              <a:rPr lang="es-US" dirty="0"/>
              <a:t> </a:t>
            </a:r>
            <a:r>
              <a:rPr lang="es-US" dirty="0" err="1"/>
              <a:t>your</a:t>
            </a:r>
            <a:r>
              <a:rPr lang="es-US" dirty="0"/>
              <a:t> </a:t>
            </a:r>
            <a:r>
              <a:rPr lang="es-US" dirty="0" err="1"/>
              <a:t>day</a:t>
            </a:r>
            <a:r>
              <a:rPr lang="es-US" dirty="0"/>
              <a:t>-to-</a:t>
            </a:r>
            <a:r>
              <a:rPr lang="es-US" dirty="0" err="1"/>
              <a:t>day</a:t>
            </a:r>
            <a:r>
              <a:rPr lang="es-US" dirty="0"/>
              <a:t> </a:t>
            </a:r>
            <a:r>
              <a:rPr lang="es-US" dirty="0" err="1"/>
              <a:t>life</a:t>
            </a:r>
            <a:r>
              <a:rPr lang="es-US" dirty="0"/>
              <a:t> and </a:t>
            </a:r>
            <a:r>
              <a:rPr lang="es-US" dirty="0" err="1"/>
              <a:t>the</a:t>
            </a:r>
            <a:r>
              <a:rPr lang="es-US" dirty="0"/>
              <a:t> </a:t>
            </a:r>
            <a:r>
              <a:rPr lang="es-US" dirty="0" err="1"/>
              <a:t>choices</a:t>
            </a:r>
            <a:r>
              <a:rPr lang="es-US" dirty="0"/>
              <a:t> </a:t>
            </a:r>
            <a:r>
              <a:rPr lang="es-US" dirty="0" err="1"/>
              <a:t>you</a:t>
            </a:r>
            <a:r>
              <a:rPr lang="es-US" dirty="0"/>
              <a:t> </a:t>
            </a:r>
            <a:r>
              <a:rPr lang="es-US" dirty="0" err="1"/>
              <a:t>make</a:t>
            </a:r>
            <a:r>
              <a:rPr lang="es-US" dirty="0"/>
              <a:t> in </a:t>
            </a:r>
            <a:r>
              <a:rPr lang="es-US" dirty="0" err="1"/>
              <a:t>the</a:t>
            </a:r>
            <a:r>
              <a:rPr lang="es-US" dirty="0"/>
              <a:t> </a:t>
            </a:r>
            <a:r>
              <a:rPr lang="es-US" dirty="0" err="1"/>
              <a:t>future</a:t>
            </a:r>
            <a:r>
              <a:rPr lang="es-US" dirty="0"/>
              <a:t>?</a:t>
            </a:r>
          </a:p>
          <a:p>
            <a:pPr marL="514350" indent="-514350">
              <a:buAutoNum type="arabicPeriod"/>
            </a:pPr>
            <a:endParaRPr lang="es-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2872" y="4803087"/>
            <a:ext cx="4640928" cy="1583425"/>
          </a:xfrm>
          <a:prstGeom prst="rect">
            <a:avLst/>
          </a:prstGeom>
        </p:spPr>
      </p:pic>
    </p:spTree>
    <p:extLst>
      <p:ext uri="{BB962C8B-B14F-4D97-AF65-F5344CB8AC3E}">
        <p14:creationId xmlns:p14="http://schemas.microsoft.com/office/powerpoint/2010/main" val="222640067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DC8281CB00BD438BD1B3106515BC45" ma:contentTypeVersion="12" ma:contentTypeDescription="Create a new document." ma:contentTypeScope="" ma:versionID="a271cfb8b27db991f11b43f43366a553">
  <xsd:schema xmlns:xsd="http://www.w3.org/2001/XMLSchema" xmlns:xs="http://www.w3.org/2001/XMLSchema" xmlns:p="http://schemas.microsoft.com/office/2006/metadata/properties" xmlns:ns3="eea96a66-d6c2-4d9c-af83-8babcc46a729" xmlns:ns4="bbce7efe-5611-445c-8ca3-4062a23aca31" targetNamespace="http://schemas.microsoft.com/office/2006/metadata/properties" ma:root="true" ma:fieldsID="253af48e4863ac0b4ffbad765a0efb10" ns3:_="" ns4:_="">
    <xsd:import namespace="eea96a66-d6c2-4d9c-af83-8babcc46a729"/>
    <xsd:import namespace="bbce7efe-5611-445c-8ca3-4062a23aca3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96a66-d6c2-4d9c-af83-8babcc46a72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ce7efe-5611-445c-8ca3-4062a23aca3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16EE7D-4334-4B05-8FCD-6E584220EE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96a66-d6c2-4d9c-af83-8babcc46a729"/>
    <ds:schemaRef ds:uri="bbce7efe-5611-445c-8ca3-4062a23aca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9577C7-2435-4CD9-8896-3FA8E8E84C41}">
  <ds:schemaRefs>
    <ds:schemaRef ds:uri="http://schemas.microsoft.com/sharepoint/v3/contenttype/forms"/>
  </ds:schemaRefs>
</ds:datastoreItem>
</file>

<file path=customXml/itemProps3.xml><?xml version="1.0" encoding="utf-8"?>
<ds:datastoreItem xmlns:ds="http://schemas.openxmlformats.org/officeDocument/2006/customXml" ds:itemID="{225221D6-A1E1-4E83-A208-F5659F89968E}">
  <ds:schemaRefs>
    <ds:schemaRef ds:uri="http://schemas.microsoft.com/office/2006/documentManagement/types"/>
    <ds:schemaRef ds:uri="http://purl.org/dc/elements/1.1/"/>
    <ds:schemaRef ds:uri="http://purl.org/dc/terms/"/>
    <ds:schemaRef ds:uri="http://schemas.microsoft.com/office/2006/metadata/properties"/>
    <ds:schemaRef ds:uri="eea96a66-d6c2-4d9c-af83-8babcc46a729"/>
    <ds:schemaRef ds:uri="http://purl.org/dc/dcmitype/"/>
    <ds:schemaRef ds:uri="bbce7efe-5611-445c-8ca3-4062a23aca3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Century Gothic</vt:lpstr>
      <vt:lpstr>Vapor Trail</vt:lpstr>
      <vt:lpstr>Media Mondays</vt:lpstr>
      <vt:lpstr>Media Monday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Mondays</dc:title>
  <dc:creator>Erin Geller</dc:creator>
  <cp:lastModifiedBy>Erin Geller</cp:lastModifiedBy>
  <cp:revision>1</cp:revision>
  <dcterms:created xsi:type="dcterms:W3CDTF">2020-03-13T12:54:09Z</dcterms:created>
  <dcterms:modified xsi:type="dcterms:W3CDTF">2020-03-13T12:54:23Z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0x0101000DDC8281CB00BD438BD1B3106515BC45</vt:lpwstr>
  </property>
</Properties>
</file>