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57" r:id="rId4"/>
    <p:sldId id="258" r:id="rId5"/>
    <p:sldId id="261" r:id="rId6"/>
    <p:sldId id="260" r:id="rId7"/>
    <p:sldId id="262" r:id="rId8"/>
    <p:sldId id="265" r:id="rId9"/>
    <p:sldId id="263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95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33DF4-79D7-435A-BBA1-9CEB0C42541D}" type="datetimeFigureOut">
              <a:rPr lang="en-US" smtClean="0"/>
              <a:t>10/13/2014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CA14261-C992-4E57-A9F1-26ACB110575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33DF4-79D7-435A-BBA1-9CEB0C42541D}" type="datetimeFigureOut">
              <a:rPr lang="en-US" smtClean="0"/>
              <a:t>10/13/2014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14261-C992-4E57-A9F1-26ACB11057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33DF4-79D7-435A-BBA1-9CEB0C42541D}" type="datetimeFigureOut">
              <a:rPr lang="en-US" smtClean="0"/>
              <a:t>10/13/2014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14261-C992-4E57-A9F1-26ACB11057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33DF4-79D7-435A-BBA1-9CEB0C42541D}" type="datetimeFigureOut">
              <a:rPr lang="en-US" smtClean="0"/>
              <a:t>10/13/2014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14261-C992-4E57-A9F1-26ACB11057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33DF4-79D7-435A-BBA1-9CEB0C42541D}" type="datetimeFigureOut">
              <a:rPr lang="en-US" smtClean="0"/>
              <a:t>10/13/2014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14261-C992-4E57-A9F1-26ACB1105756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33DF4-79D7-435A-BBA1-9CEB0C42541D}" type="datetimeFigureOut">
              <a:rPr lang="en-US" smtClean="0"/>
              <a:t>10/13/2014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14261-C992-4E57-A9F1-26ACB110575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33DF4-79D7-435A-BBA1-9CEB0C42541D}" type="datetimeFigureOut">
              <a:rPr lang="en-US" smtClean="0"/>
              <a:t>10/13/2014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14261-C992-4E57-A9F1-26ACB1105756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33DF4-79D7-435A-BBA1-9CEB0C42541D}" type="datetimeFigureOut">
              <a:rPr lang="en-US" smtClean="0"/>
              <a:t>10/13/2014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14261-C992-4E57-A9F1-26ACB11057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33DF4-79D7-435A-BBA1-9CEB0C42541D}" type="datetimeFigureOut">
              <a:rPr lang="en-US" smtClean="0"/>
              <a:t>10/13/2014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14261-C992-4E57-A9F1-26ACB11057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33DF4-79D7-435A-BBA1-9CEB0C42541D}" type="datetimeFigureOut">
              <a:rPr lang="en-US" smtClean="0"/>
              <a:t>10/13/2014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14261-C992-4E57-A9F1-26ACB11057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33DF4-79D7-435A-BBA1-9CEB0C42541D}" type="datetimeFigureOut">
              <a:rPr lang="en-US" smtClean="0"/>
              <a:t>10/13/2014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14261-C992-4E57-A9F1-26ACB11057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C5233DF4-79D7-435A-BBA1-9CEB0C42541D}" type="datetimeFigureOut">
              <a:rPr lang="en-US" smtClean="0"/>
              <a:t>10/13/2014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5CA14261-C992-4E57-A9F1-26ACB1105756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gjGL6YY6oMs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www.youtube.com/watch?v=s5Y-64GJT8E" TargetMode="Externa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Tuesday, October 14, 2014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World Literature Warm-Up:</a:t>
            </a:r>
          </a:p>
          <a:p>
            <a:pPr marL="0" indent="0">
              <a:buNone/>
            </a:pPr>
            <a:r>
              <a:rPr lang="en-US" sz="2800" dirty="0" smtClean="0"/>
              <a:t>Fill in the blanks:</a:t>
            </a:r>
          </a:p>
          <a:p>
            <a:pPr marL="0" indent="0">
              <a:buNone/>
            </a:pPr>
            <a:r>
              <a:rPr lang="en-US" sz="2800" dirty="0" smtClean="0"/>
              <a:t>________________</a:t>
            </a:r>
            <a:r>
              <a:rPr lang="en-US" sz="2800" dirty="0" err="1" smtClean="0"/>
              <a:t>Yousafzai</a:t>
            </a:r>
            <a:r>
              <a:rPr lang="en-US" sz="2800" dirty="0" smtClean="0"/>
              <a:t> is a _______ year old advocate for the ________________ of women and ___________________to get an ___________. She just won the ________________Peace Prize.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 smtClean="0"/>
              <a:t>Word Bank: NOBEL, RIGHTS, GIRLS, EDUCATION, SEVENTEEN, </a:t>
            </a:r>
            <a:r>
              <a:rPr lang="en-US" sz="2800" dirty="0" smtClean="0">
                <a:hlinkClick r:id="rId2"/>
              </a:rPr>
              <a:t>MALALA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000903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American Lit Summarizer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Although Thoreau influenced both Chris McCandless and Martin Luther King, Dr. King would most likely NOT approve of McCandless’s lifestyle. </a:t>
            </a:r>
            <a:r>
              <a:rPr lang="en-US" sz="3600" b="1" dirty="0" smtClean="0"/>
              <a:t>Why?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4156862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World Lit Agenda for 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Warm-Up</a:t>
            </a:r>
          </a:p>
          <a:p>
            <a:r>
              <a:rPr lang="en-US" sz="4800" dirty="0" smtClean="0"/>
              <a:t>Malala on the Daily Show</a:t>
            </a:r>
          </a:p>
          <a:p>
            <a:r>
              <a:rPr lang="en-US" sz="4800" dirty="0" smtClean="0"/>
              <a:t>Read/annotate Ch. 8</a:t>
            </a:r>
          </a:p>
          <a:p>
            <a:r>
              <a:rPr lang="en-US" sz="4800" dirty="0" smtClean="0"/>
              <a:t>Work on project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958666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Malala’s Daily Show Interview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3124200" y="1600200"/>
            <a:ext cx="5562600" cy="48006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Take a minimum of 10 notes</a:t>
            </a:r>
          </a:p>
          <a:p>
            <a:endParaRPr lang="en-US" dirty="0" smtClean="0"/>
          </a:p>
          <a:p>
            <a:r>
              <a:rPr lang="en-US" dirty="0" smtClean="0"/>
              <a:t>Reflect: Other than their Muslim faith, what do </a:t>
            </a:r>
            <a:r>
              <a:rPr lang="en-US" dirty="0" err="1" smtClean="0"/>
              <a:t>Amal</a:t>
            </a:r>
            <a:r>
              <a:rPr lang="en-US" dirty="0" smtClean="0"/>
              <a:t> and Malala have in common in terms of their </a:t>
            </a:r>
            <a:r>
              <a:rPr lang="en-US" b="1" dirty="0" smtClean="0"/>
              <a:t>values</a:t>
            </a:r>
            <a:r>
              <a:rPr lang="en-US" dirty="0" smtClean="0"/>
              <a:t>? On the other hand, why are these girls’ day-to-day lives and concerns so very different?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Malala renders Jon Stewart speechless with her answer to the question, “What would you say to your intended Taliban killer?” What does she say? What would </a:t>
            </a:r>
            <a:r>
              <a:rPr lang="en-US" b="1" dirty="0" smtClean="0"/>
              <a:t>you</a:t>
            </a:r>
            <a:r>
              <a:rPr lang="en-US" dirty="0" smtClean="0"/>
              <a:t> say?</a:t>
            </a:r>
            <a:endParaRPr lang="en-US" dirty="0"/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524000"/>
            <a:ext cx="2911475" cy="312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44435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Tuesday, October 14, 2014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American Lit Warm-Up</a:t>
            </a:r>
          </a:p>
          <a:p>
            <a:pPr marL="0" indent="0">
              <a:buNone/>
            </a:pPr>
            <a:r>
              <a:rPr lang="en-US" dirty="0" smtClean="0"/>
              <a:t>Use the correct </a:t>
            </a:r>
            <a:r>
              <a:rPr lang="en-US" b="1" dirty="0" smtClean="0"/>
              <a:t>simple past tense</a:t>
            </a:r>
            <a:r>
              <a:rPr lang="en-US" dirty="0" smtClean="0"/>
              <a:t> form of the irregular verbs to complete each sentence.</a:t>
            </a:r>
          </a:p>
          <a:p>
            <a:pPr marL="0" indent="0">
              <a:buNone/>
            </a:pPr>
            <a:r>
              <a:rPr lang="en-US" dirty="0" smtClean="0"/>
              <a:t>Example: When I was little, I (think) Santa Claus was real. </a:t>
            </a:r>
            <a:r>
              <a:rPr lang="en-US" u="sng" dirty="0" smtClean="0"/>
              <a:t>Thought</a:t>
            </a:r>
            <a:endParaRPr lang="en-US" dirty="0" smtClean="0"/>
          </a:p>
          <a:p>
            <a:pPr marL="457200" indent="-457200">
              <a:buAutoNum type="arabicPeriod"/>
            </a:pPr>
            <a:r>
              <a:rPr lang="en-US" dirty="0" smtClean="0"/>
              <a:t>I can’t believe that lady (bring) her toddler to the club! ______________________ </a:t>
            </a:r>
          </a:p>
          <a:p>
            <a:pPr marL="457200" indent="-457200">
              <a:buAutoNum type="arabicPeriod"/>
            </a:pPr>
            <a:r>
              <a:rPr lang="en-US" dirty="0" smtClean="0"/>
              <a:t>My Uncle Ed (teach) me how to read when I was three years old. _______________________</a:t>
            </a:r>
          </a:p>
          <a:p>
            <a:pPr marL="457200" indent="-457200">
              <a:buAutoNum type="arabicPeriod"/>
            </a:pPr>
            <a:r>
              <a:rPr lang="en-US" dirty="0" smtClean="0"/>
              <a:t>Lila struggled as a student, but she always (seek) help when she needed it. _____________________</a:t>
            </a:r>
          </a:p>
          <a:p>
            <a:pPr marL="457200" indent="-457200">
              <a:buAutoNum type="arabicPeriod"/>
            </a:pPr>
            <a:r>
              <a:rPr lang="en-US" dirty="0" smtClean="0"/>
              <a:t>I (buy) several cases of soda for the party.</a:t>
            </a:r>
          </a:p>
        </p:txBody>
      </p:sp>
    </p:spTree>
    <p:extLst>
      <p:ext uri="{BB962C8B-B14F-4D97-AF65-F5344CB8AC3E}">
        <p14:creationId xmlns:p14="http://schemas.microsoft.com/office/powerpoint/2010/main" val="3102650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Warm-Up Answers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457200" indent="-457200">
              <a:buAutoNum type="arabicPeriod"/>
            </a:pPr>
            <a:r>
              <a:rPr lang="en-US" sz="3200" dirty="0"/>
              <a:t>I can’t believe that lady </a:t>
            </a:r>
            <a:r>
              <a:rPr lang="en-US" sz="3200" b="1" dirty="0" smtClean="0"/>
              <a:t>brought</a:t>
            </a:r>
            <a:r>
              <a:rPr lang="en-US" sz="3200" dirty="0" smtClean="0"/>
              <a:t> </a:t>
            </a:r>
            <a:r>
              <a:rPr lang="en-US" sz="3200" dirty="0"/>
              <a:t>her toddler to the club! </a:t>
            </a:r>
          </a:p>
          <a:p>
            <a:pPr marL="457200" indent="-457200">
              <a:buAutoNum type="arabicPeriod"/>
            </a:pPr>
            <a:r>
              <a:rPr lang="en-US" sz="3200" dirty="0"/>
              <a:t>My Uncle Ed </a:t>
            </a:r>
            <a:r>
              <a:rPr lang="en-US" sz="3200" b="1" dirty="0" smtClean="0"/>
              <a:t>taught</a:t>
            </a:r>
            <a:r>
              <a:rPr lang="en-US" sz="3200" dirty="0" smtClean="0"/>
              <a:t> </a:t>
            </a:r>
            <a:r>
              <a:rPr lang="en-US" sz="3200" dirty="0"/>
              <a:t>me how to read when I was three years old. </a:t>
            </a:r>
          </a:p>
          <a:p>
            <a:pPr marL="457200" indent="-457200">
              <a:buAutoNum type="arabicPeriod"/>
            </a:pPr>
            <a:r>
              <a:rPr lang="en-US" sz="3200" dirty="0"/>
              <a:t>Lila struggled as a student, but she always </a:t>
            </a:r>
            <a:r>
              <a:rPr lang="en-US" sz="3200" b="1" dirty="0" smtClean="0"/>
              <a:t>sought </a:t>
            </a:r>
            <a:r>
              <a:rPr lang="en-US" sz="3200" dirty="0" smtClean="0"/>
              <a:t>help </a:t>
            </a:r>
            <a:r>
              <a:rPr lang="en-US" sz="3200" dirty="0"/>
              <a:t>when she needed it. </a:t>
            </a:r>
          </a:p>
          <a:p>
            <a:pPr marL="457200" indent="-457200">
              <a:buAutoNum type="arabicPeriod"/>
            </a:pPr>
            <a:r>
              <a:rPr lang="en-US" sz="3200" dirty="0"/>
              <a:t>I </a:t>
            </a:r>
            <a:r>
              <a:rPr lang="en-US" sz="3200" b="1" dirty="0" smtClean="0"/>
              <a:t>bought</a:t>
            </a:r>
            <a:r>
              <a:rPr lang="en-US" sz="3200" dirty="0" smtClean="0"/>
              <a:t> </a:t>
            </a:r>
            <a:r>
              <a:rPr lang="en-US" sz="3200" dirty="0"/>
              <a:t>several cases of soda for the party.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710994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Dr. Martin Luther King, Jr.: </a:t>
            </a:r>
            <a:br>
              <a:rPr lang="en-US" sz="3200" dirty="0" smtClean="0"/>
            </a:br>
            <a:r>
              <a:rPr lang="en-US" sz="3200" dirty="0" smtClean="0"/>
              <a:t>“A Letter from Birmingham Jail”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486400"/>
          </a:xfrm>
        </p:spPr>
        <p:txBody>
          <a:bodyPr>
            <a:normAutofit fontScale="55000" lnSpcReduction="20000"/>
          </a:bodyPr>
          <a:lstStyle/>
          <a:p>
            <a:endParaRPr lang="en-US" sz="3100" dirty="0" smtClean="0"/>
          </a:p>
          <a:p>
            <a:endParaRPr lang="en-US" sz="3100" dirty="0"/>
          </a:p>
          <a:p>
            <a:r>
              <a:rPr lang="en-US" sz="4000" b="1" dirty="0" smtClean="0"/>
              <a:t>April </a:t>
            </a:r>
            <a:r>
              <a:rPr lang="en-US" sz="4000" b="1" dirty="0" smtClean="0"/>
              <a:t>1963: The Birmingham Campaign against segregation:</a:t>
            </a:r>
          </a:p>
          <a:p>
            <a:pPr lvl="1"/>
            <a:r>
              <a:rPr lang="en-US" sz="4000" b="1" dirty="0" smtClean="0"/>
              <a:t>Sit-ins at restaurants, libraries, and other public places</a:t>
            </a:r>
          </a:p>
          <a:p>
            <a:pPr lvl="1"/>
            <a:r>
              <a:rPr lang="en-US" sz="4000" b="1" dirty="0" smtClean="0"/>
              <a:t>Boycotts of segregated businesses</a:t>
            </a:r>
          </a:p>
          <a:p>
            <a:pPr lvl="1"/>
            <a:r>
              <a:rPr lang="en-US" sz="4000" b="1" dirty="0" smtClean="0"/>
              <a:t>Nonviolent marches/protests</a:t>
            </a:r>
          </a:p>
          <a:p>
            <a:pPr lvl="1"/>
            <a:r>
              <a:rPr lang="en-US" sz="4000" b="1" dirty="0" smtClean="0"/>
              <a:t>Mass voter registration drives</a:t>
            </a:r>
          </a:p>
          <a:p>
            <a:r>
              <a:rPr lang="en-US" sz="4000" b="1" dirty="0" smtClean="0"/>
              <a:t>On April 10, the city of Birmingham passed a law against mass public demonstrations</a:t>
            </a:r>
          </a:p>
          <a:p>
            <a:r>
              <a:rPr lang="en-US" sz="4000" b="1" dirty="0" smtClean="0"/>
              <a:t>King: </a:t>
            </a:r>
            <a:r>
              <a:rPr lang="en-US" sz="4000" b="1" dirty="0"/>
              <a:t>‘‘We cannot in all good conscience obey such an injunction which is an unjust, undemocratic and unconstitutional misuse of the legal process</a:t>
            </a:r>
            <a:r>
              <a:rPr lang="en-US" sz="4000" b="1" dirty="0" smtClean="0"/>
              <a:t>’’</a:t>
            </a:r>
          </a:p>
          <a:p>
            <a:r>
              <a:rPr lang="en-US" sz="4000" b="1" dirty="0" smtClean="0"/>
              <a:t>A group of clergy leaders criticized King for disobeying the </a:t>
            </a:r>
            <a:r>
              <a:rPr lang="en-US" sz="4000" b="1" dirty="0" smtClean="0"/>
              <a:t>law; they said the issues of racial injustice should be handled through the courts</a:t>
            </a:r>
            <a:endParaRPr lang="en-US" sz="4000" b="1" dirty="0" smtClean="0"/>
          </a:p>
          <a:p>
            <a:r>
              <a:rPr lang="en-US" sz="4000" b="1" dirty="0" smtClean="0"/>
              <a:t>He wrote his “Letter from Birmingham Jail” while in solitary confinement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11872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229600" cy="91440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“</a:t>
            </a:r>
            <a:r>
              <a:rPr lang="en-US" sz="2400" dirty="0" smtClean="0">
                <a:hlinkClick r:id="rId2"/>
              </a:rPr>
              <a:t>Letter from a Birmingham Jail</a:t>
            </a:r>
            <a:r>
              <a:rPr lang="en-US" sz="2400" dirty="0" smtClean="0"/>
              <a:t>” </a:t>
            </a:r>
            <a:br>
              <a:rPr lang="en-US" sz="2400" dirty="0" smtClean="0"/>
            </a:br>
            <a:r>
              <a:rPr lang="en-US" sz="2400" dirty="0" smtClean="0"/>
              <a:t>Annotations: What to Look For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114800" y="1219200"/>
            <a:ext cx="5867400" cy="6019800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sz="2000" b="1" dirty="0" smtClean="0"/>
          </a:p>
          <a:p>
            <a:endParaRPr lang="en-US" b="1" dirty="0" smtClean="0"/>
          </a:p>
          <a:p>
            <a:endParaRPr lang="en-US" b="1" dirty="0"/>
          </a:p>
          <a:p>
            <a:r>
              <a:rPr lang="en-US" b="1" dirty="0" smtClean="0"/>
              <a:t>Rhetorical Questions</a:t>
            </a:r>
          </a:p>
          <a:p>
            <a:r>
              <a:rPr lang="en-US" b="1" dirty="0" smtClean="0"/>
              <a:t>Parallel Structure</a:t>
            </a:r>
          </a:p>
          <a:p>
            <a:r>
              <a:rPr lang="en-US" b="1" dirty="0" smtClean="0"/>
              <a:t>Unfamiliar Words</a:t>
            </a:r>
          </a:p>
          <a:p>
            <a:r>
              <a:rPr lang="en-US" b="1" dirty="0" smtClean="0"/>
              <a:t>Connections to:</a:t>
            </a:r>
          </a:p>
          <a:p>
            <a:pPr lvl="1"/>
            <a:r>
              <a:rPr lang="en-US" sz="2400" b="1" dirty="0" smtClean="0"/>
              <a:t>Transcendentalism</a:t>
            </a:r>
          </a:p>
          <a:p>
            <a:pPr lvl="1"/>
            <a:r>
              <a:rPr lang="en-US" sz="2400" b="1" dirty="0" smtClean="0"/>
              <a:t>Unit theme of Individualism</a:t>
            </a:r>
          </a:p>
          <a:p>
            <a:pPr lvl="1"/>
            <a:r>
              <a:rPr lang="en-US" sz="2400" b="1" dirty="0" smtClean="0"/>
              <a:t>Current events/issues</a:t>
            </a:r>
            <a:endParaRPr lang="en-US" sz="2400" b="1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381000" y="1219200"/>
            <a:ext cx="4041648" cy="4907280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/>
              <a:t>Label the following as they appear in the letter:</a:t>
            </a:r>
          </a:p>
          <a:p>
            <a:r>
              <a:rPr lang="en-US" b="1" dirty="0"/>
              <a:t>Ethos</a:t>
            </a:r>
          </a:p>
          <a:p>
            <a:r>
              <a:rPr lang="en-US" b="1" dirty="0"/>
              <a:t>Pathos</a:t>
            </a:r>
          </a:p>
          <a:p>
            <a:r>
              <a:rPr lang="en-US" b="1" dirty="0"/>
              <a:t>Logos</a:t>
            </a:r>
          </a:p>
          <a:p>
            <a:r>
              <a:rPr lang="en-US" b="1" dirty="0"/>
              <a:t>Counterarguments</a:t>
            </a:r>
          </a:p>
          <a:p>
            <a:r>
              <a:rPr lang="en-US" b="1" dirty="0"/>
              <a:t>Allusions</a:t>
            </a:r>
          </a:p>
          <a:p>
            <a:r>
              <a:rPr lang="en-US" b="1" dirty="0"/>
              <a:t>Call to Action</a:t>
            </a:r>
          </a:p>
          <a:p>
            <a:r>
              <a:rPr lang="en-US" b="1" dirty="0"/>
              <a:t>Metaphors</a:t>
            </a:r>
            <a:endParaRPr lang="en-US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533400"/>
            <a:ext cx="2001124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2314435"/>
            <a:ext cx="1828800" cy="1652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4474620"/>
            <a:ext cx="1752600" cy="19209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71040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Rhetorical Strategies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 smtClean="0"/>
              <a:t>Ethos: Appeal to ethics/authority/writer’s credibility</a:t>
            </a:r>
            <a:endParaRPr lang="en-US" b="1" dirty="0"/>
          </a:p>
          <a:p>
            <a:r>
              <a:rPr lang="en-US" b="1" dirty="0" smtClean="0"/>
              <a:t>Pathos: Appeal to emotion</a:t>
            </a:r>
            <a:endParaRPr lang="en-US" b="1" dirty="0"/>
          </a:p>
          <a:p>
            <a:r>
              <a:rPr lang="en-US" b="1" dirty="0" smtClean="0"/>
              <a:t>Logos: Appeal to logic/reason</a:t>
            </a:r>
            <a:endParaRPr lang="en-US" b="1" dirty="0"/>
          </a:p>
          <a:p>
            <a:r>
              <a:rPr lang="en-US" b="1" dirty="0" smtClean="0"/>
              <a:t>Counterarguments: Addressing the opposing viewpoint</a:t>
            </a:r>
            <a:endParaRPr lang="en-US" b="1" dirty="0"/>
          </a:p>
          <a:p>
            <a:r>
              <a:rPr lang="en-US" b="1" dirty="0" smtClean="0"/>
              <a:t>Allusions: References to well-known people, places, or things from literature, history, mythology, etc.</a:t>
            </a:r>
            <a:endParaRPr lang="en-US" b="1" dirty="0"/>
          </a:p>
          <a:p>
            <a:r>
              <a:rPr lang="en-US" b="1" dirty="0"/>
              <a:t>Call to </a:t>
            </a:r>
            <a:r>
              <a:rPr lang="en-US" b="1" dirty="0" smtClean="0"/>
              <a:t>Action: What should the audience DO?</a:t>
            </a:r>
            <a:endParaRPr lang="en-US" b="1" dirty="0"/>
          </a:p>
          <a:p>
            <a:r>
              <a:rPr lang="en-US" b="1" dirty="0" smtClean="0"/>
              <a:t>Metaphors</a:t>
            </a:r>
            <a:endParaRPr lang="en-US" b="1" dirty="0"/>
          </a:p>
          <a:p>
            <a:r>
              <a:rPr lang="en-US" b="1" dirty="0"/>
              <a:t>Rhetorical </a:t>
            </a:r>
            <a:r>
              <a:rPr lang="en-US" b="1" dirty="0" smtClean="0"/>
              <a:t>Questions: Questions that are not supposed to be answered; used to make a point</a:t>
            </a:r>
            <a:endParaRPr lang="en-US" b="1" dirty="0"/>
          </a:p>
          <a:p>
            <a:r>
              <a:rPr lang="en-US" b="1" dirty="0"/>
              <a:t>Parallel </a:t>
            </a:r>
            <a:r>
              <a:rPr lang="en-US" b="1" dirty="0" smtClean="0"/>
              <a:t>Structure: Repetition of grammatical structures for rhythmic effect</a:t>
            </a:r>
            <a:endParaRPr lang="en-US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5323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World Lit Summarizer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en-US" sz="3200" b="1" dirty="0" smtClean="0"/>
              <a:t>What do you think </a:t>
            </a:r>
            <a:r>
              <a:rPr lang="en-US" sz="3200" b="1" dirty="0" err="1" smtClean="0"/>
              <a:t>Amal</a:t>
            </a:r>
            <a:r>
              <a:rPr lang="en-US" sz="3200" b="1" dirty="0" smtClean="0"/>
              <a:t> would think about Malala?</a:t>
            </a:r>
          </a:p>
          <a:p>
            <a:pPr marL="457200" indent="-457200">
              <a:buAutoNum type="arabicPeriod"/>
            </a:pPr>
            <a:r>
              <a:rPr lang="en-US" sz="3200" b="1" dirty="0" smtClean="0"/>
              <a:t>What would Malala say to </a:t>
            </a:r>
            <a:r>
              <a:rPr lang="en-US" sz="3200" b="1" dirty="0" err="1" smtClean="0"/>
              <a:t>Amal</a:t>
            </a:r>
            <a:r>
              <a:rPr lang="en-US" sz="3200" b="1" dirty="0" smtClean="0"/>
              <a:t>?</a:t>
            </a:r>
          </a:p>
          <a:p>
            <a:pPr marL="457200" indent="-457200">
              <a:buAutoNum type="arabicPeriod"/>
            </a:pPr>
            <a:r>
              <a:rPr lang="en-US" sz="3200" b="1" dirty="0" smtClean="0"/>
              <a:t>Which of these young ladies would you rather meet and why?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2330688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1057</TotalTime>
  <Words>612</Words>
  <Application>Microsoft Office PowerPoint</Application>
  <PresentationFormat>On-screen Show (4:3)</PresentationFormat>
  <Paragraphs>77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Executive</vt:lpstr>
      <vt:lpstr>Tuesday, October 14, 2014</vt:lpstr>
      <vt:lpstr>World Lit Agenda for Today</vt:lpstr>
      <vt:lpstr>Malala’s Daily Show Interview</vt:lpstr>
      <vt:lpstr>Tuesday, October 14, 2014</vt:lpstr>
      <vt:lpstr>Warm-Up Answers</vt:lpstr>
      <vt:lpstr>Dr. Martin Luther King, Jr.:  “A Letter from Birmingham Jail”</vt:lpstr>
      <vt:lpstr>   “Letter from a Birmingham Jail”  Annotations: What to Look For</vt:lpstr>
      <vt:lpstr>Rhetorical Strategies</vt:lpstr>
      <vt:lpstr>World Lit Summarizer</vt:lpstr>
      <vt:lpstr>American Lit Summarizer</vt:lpstr>
    </vt:vector>
  </TitlesOfParts>
  <Company>Cobb County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Tuesday, October 14, 2014</dc:title>
  <dc:creator>Erin Geller</dc:creator>
  <cp:lastModifiedBy>Erin Geller</cp:lastModifiedBy>
  <cp:revision>14</cp:revision>
  <dcterms:created xsi:type="dcterms:W3CDTF">2014-10-13T19:57:11Z</dcterms:created>
  <dcterms:modified xsi:type="dcterms:W3CDTF">2014-10-14T13:34:48Z</dcterms:modified>
</cp:coreProperties>
</file>