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64" r:id="rId6"/>
    <p:sldId id="259"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9C3C92-797B-42B0-A8AF-D604269B9AA5}"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0EEB9-E47D-4132-9265-5E4B654CDA66}" type="slidenum">
              <a:rPr lang="en-US" smtClean="0"/>
              <a:t>‹#›</a:t>
            </a:fld>
            <a:endParaRPr lang="en-US"/>
          </a:p>
        </p:txBody>
      </p:sp>
    </p:spTree>
    <p:extLst>
      <p:ext uri="{BB962C8B-B14F-4D97-AF65-F5344CB8AC3E}">
        <p14:creationId xmlns:p14="http://schemas.microsoft.com/office/powerpoint/2010/main" val="2144328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C3C92-797B-42B0-A8AF-D604269B9AA5}"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0EEB9-E47D-4132-9265-5E4B654CDA66}" type="slidenum">
              <a:rPr lang="en-US" smtClean="0"/>
              <a:t>‹#›</a:t>
            </a:fld>
            <a:endParaRPr lang="en-US"/>
          </a:p>
        </p:txBody>
      </p:sp>
    </p:spTree>
    <p:extLst>
      <p:ext uri="{BB962C8B-B14F-4D97-AF65-F5344CB8AC3E}">
        <p14:creationId xmlns:p14="http://schemas.microsoft.com/office/powerpoint/2010/main" val="277387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C3C92-797B-42B0-A8AF-D604269B9AA5}"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0EEB9-E47D-4132-9265-5E4B654CDA66}" type="slidenum">
              <a:rPr lang="en-US" smtClean="0"/>
              <a:t>‹#›</a:t>
            </a:fld>
            <a:endParaRPr lang="en-US"/>
          </a:p>
        </p:txBody>
      </p:sp>
    </p:spTree>
    <p:extLst>
      <p:ext uri="{BB962C8B-B14F-4D97-AF65-F5344CB8AC3E}">
        <p14:creationId xmlns:p14="http://schemas.microsoft.com/office/powerpoint/2010/main" val="260323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C3C92-797B-42B0-A8AF-D604269B9AA5}"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0EEB9-E47D-4132-9265-5E4B654CDA66}" type="slidenum">
              <a:rPr lang="en-US" smtClean="0"/>
              <a:t>‹#›</a:t>
            </a:fld>
            <a:endParaRPr lang="en-US"/>
          </a:p>
        </p:txBody>
      </p:sp>
    </p:spTree>
    <p:extLst>
      <p:ext uri="{BB962C8B-B14F-4D97-AF65-F5344CB8AC3E}">
        <p14:creationId xmlns:p14="http://schemas.microsoft.com/office/powerpoint/2010/main" val="572703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9C3C92-797B-42B0-A8AF-D604269B9AA5}" type="datetimeFigureOut">
              <a:rPr lang="en-US" smtClean="0"/>
              <a:t>8/18/2014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0EEB9-E47D-4132-9265-5E4B654CDA66}" type="slidenum">
              <a:rPr lang="en-US" smtClean="0"/>
              <a:t>‹#›</a:t>
            </a:fld>
            <a:endParaRPr lang="en-US"/>
          </a:p>
        </p:txBody>
      </p:sp>
    </p:spTree>
    <p:extLst>
      <p:ext uri="{BB962C8B-B14F-4D97-AF65-F5344CB8AC3E}">
        <p14:creationId xmlns:p14="http://schemas.microsoft.com/office/powerpoint/2010/main" val="2071407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9C3C92-797B-42B0-A8AF-D604269B9AA5}" type="datetimeFigureOut">
              <a:rPr lang="en-US" smtClean="0"/>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C0EEB9-E47D-4132-9265-5E4B654CDA66}" type="slidenum">
              <a:rPr lang="en-US" smtClean="0"/>
              <a:t>‹#›</a:t>
            </a:fld>
            <a:endParaRPr lang="en-US"/>
          </a:p>
        </p:txBody>
      </p:sp>
    </p:spTree>
    <p:extLst>
      <p:ext uri="{BB962C8B-B14F-4D97-AF65-F5344CB8AC3E}">
        <p14:creationId xmlns:p14="http://schemas.microsoft.com/office/powerpoint/2010/main" val="314009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9C3C92-797B-42B0-A8AF-D604269B9AA5}" type="datetimeFigureOut">
              <a:rPr lang="en-US" smtClean="0"/>
              <a:t>8/18/2014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C0EEB9-E47D-4132-9265-5E4B654CDA66}" type="slidenum">
              <a:rPr lang="en-US" smtClean="0"/>
              <a:t>‹#›</a:t>
            </a:fld>
            <a:endParaRPr lang="en-US"/>
          </a:p>
        </p:txBody>
      </p:sp>
    </p:spTree>
    <p:extLst>
      <p:ext uri="{BB962C8B-B14F-4D97-AF65-F5344CB8AC3E}">
        <p14:creationId xmlns:p14="http://schemas.microsoft.com/office/powerpoint/2010/main" val="89878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9C3C92-797B-42B0-A8AF-D604269B9AA5}" type="datetimeFigureOut">
              <a:rPr lang="en-US" smtClean="0"/>
              <a:t>8/18/2014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C0EEB9-E47D-4132-9265-5E4B654CDA66}" type="slidenum">
              <a:rPr lang="en-US" smtClean="0"/>
              <a:t>‹#›</a:t>
            </a:fld>
            <a:endParaRPr lang="en-US"/>
          </a:p>
        </p:txBody>
      </p:sp>
    </p:spTree>
    <p:extLst>
      <p:ext uri="{BB962C8B-B14F-4D97-AF65-F5344CB8AC3E}">
        <p14:creationId xmlns:p14="http://schemas.microsoft.com/office/powerpoint/2010/main" val="289720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C3C92-797B-42B0-A8AF-D604269B9AA5}" type="datetimeFigureOut">
              <a:rPr lang="en-US" smtClean="0"/>
              <a:t>8/18/2014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C0EEB9-E47D-4132-9265-5E4B654CDA66}" type="slidenum">
              <a:rPr lang="en-US" smtClean="0"/>
              <a:t>‹#›</a:t>
            </a:fld>
            <a:endParaRPr lang="en-US"/>
          </a:p>
        </p:txBody>
      </p:sp>
    </p:spTree>
    <p:extLst>
      <p:ext uri="{BB962C8B-B14F-4D97-AF65-F5344CB8AC3E}">
        <p14:creationId xmlns:p14="http://schemas.microsoft.com/office/powerpoint/2010/main" val="3774673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C3C92-797B-42B0-A8AF-D604269B9AA5}" type="datetimeFigureOut">
              <a:rPr lang="en-US" smtClean="0"/>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C0EEB9-E47D-4132-9265-5E4B654CDA66}" type="slidenum">
              <a:rPr lang="en-US" smtClean="0"/>
              <a:t>‹#›</a:t>
            </a:fld>
            <a:endParaRPr lang="en-US"/>
          </a:p>
        </p:txBody>
      </p:sp>
    </p:spTree>
    <p:extLst>
      <p:ext uri="{BB962C8B-B14F-4D97-AF65-F5344CB8AC3E}">
        <p14:creationId xmlns:p14="http://schemas.microsoft.com/office/powerpoint/2010/main" val="3392861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C3C92-797B-42B0-A8AF-D604269B9AA5}" type="datetimeFigureOut">
              <a:rPr lang="en-US" smtClean="0"/>
              <a:t>8/18/2014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C0EEB9-E47D-4132-9265-5E4B654CDA66}" type="slidenum">
              <a:rPr lang="en-US" smtClean="0"/>
              <a:t>‹#›</a:t>
            </a:fld>
            <a:endParaRPr lang="en-US"/>
          </a:p>
        </p:txBody>
      </p:sp>
    </p:spTree>
    <p:extLst>
      <p:ext uri="{BB962C8B-B14F-4D97-AF65-F5344CB8AC3E}">
        <p14:creationId xmlns:p14="http://schemas.microsoft.com/office/powerpoint/2010/main" val="1619233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C3C92-797B-42B0-A8AF-D604269B9AA5}" type="datetimeFigureOut">
              <a:rPr lang="en-US" smtClean="0"/>
              <a:t>8/18/2014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C0EEB9-E47D-4132-9265-5E4B654CDA66}" type="slidenum">
              <a:rPr lang="en-US" smtClean="0"/>
              <a:t>‹#›</a:t>
            </a:fld>
            <a:endParaRPr lang="en-US"/>
          </a:p>
        </p:txBody>
      </p:sp>
    </p:spTree>
    <p:extLst>
      <p:ext uri="{BB962C8B-B14F-4D97-AF65-F5344CB8AC3E}">
        <p14:creationId xmlns:p14="http://schemas.microsoft.com/office/powerpoint/2010/main" val="2641803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Homeroom Reminders</a:t>
            </a:r>
            <a:endParaRPr lang="en-US" dirty="0"/>
          </a:p>
        </p:txBody>
      </p:sp>
      <p:sp>
        <p:nvSpPr>
          <p:cNvPr id="3" name="Content Placeholder 2"/>
          <p:cNvSpPr>
            <a:spLocks noGrp="1"/>
          </p:cNvSpPr>
          <p:nvPr>
            <p:ph idx="1"/>
          </p:nvPr>
        </p:nvSpPr>
        <p:spPr/>
        <p:txBody>
          <a:bodyPr/>
          <a:lstStyle/>
          <a:p>
            <a:r>
              <a:rPr lang="en-US" dirty="0" smtClean="0"/>
              <a:t>Open House next Thursday the 28</a:t>
            </a:r>
            <a:r>
              <a:rPr lang="en-US" baseline="30000" dirty="0" smtClean="0"/>
              <a:t>th</a:t>
            </a:r>
            <a:endParaRPr lang="en-US" dirty="0" smtClean="0"/>
          </a:p>
          <a:p>
            <a:r>
              <a:rPr lang="en-US" dirty="0" smtClean="0"/>
              <a:t>Make sure I have a working phone number!</a:t>
            </a:r>
          </a:p>
          <a:p>
            <a:r>
              <a:rPr lang="en-US" dirty="0" smtClean="0"/>
              <a:t>Do something helpful today</a:t>
            </a:r>
          </a:p>
          <a:p>
            <a:endParaRPr lang="en-US" dirty="0"/>
          </a:p>
        </p:txBody>
      </p:sp>
    </p:spTree>
    <p:extLst>
      <p:ext uri="{BB962C8B-B14F-4D97-AF65-F5344CB8AC3E}">
        <p14:creationId xmlns:p14="http://schemas.microsoft.com/office/powerpoint/2010/main" val="1277942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 August 20, 2014</a:t>
            </a:r>
            <a:endParaRPr lang="en-US" dirty="0"/>
          </a:p>
        </p:txBody>
      </p:sp>
      <p:sp>
        <p:nvSpPr>
          <p:cNvPr id="4" name="Content Placeholder 3"/>
          <p:cNvSpPr>
            <a:spLocks noGrp="1"/>
          </p:cNvSpPr>
          <p:nvPr>
            <p:ph idx="1"/>
          </p:nvPr>
        </p:nvSpPr>
        <p:spPr/>
        <p:txBody>
          <a:bodyPr>
            <a:normAutofit/>
          </a:bodyPr>
          <a:lstStyle/>
          <a:p>
            <a:pPr marL="0" indent="0">
              <a:buNone/>
            </a:pPr>
            <a:r>
              <a:rPr lang="en-US" dirty="0" smtClean="0"/>
              <a:t>Warm-Up: Correctly punctuate and capitalize the following sentence.</a:t>
            </a:r>
          </a:p>
          <a:p>
            <a:pPr marL="0" indent="0">
              <a:buNone/>
            </a:pPr>
            <a:endParaRPr lang="en-US" dirty="0"/>
          </a:p>
          <a:p>
            <a:pPr marL="0" indent="0">
              <a:buNone/>
            </a:pPr>
            <a:r>
              <a:rPr lang="en-US" dirty="0" err="1"/>
              <a:t>r</a:t>
            </a:r>
            <a:r>
              <a:rPr lang="en-US" dirty="0" err="1" smtClean="0"/>
              <a:t>hina</a:t>
            </a:r>
            <a:r>
              <a:rPr lang="en-US" dirty="0" smtClean="0"/>
              <a:t> </a:t>
            </a:r>
            <a:r>
              <a:rPr lang="en-US" dirty="0" err="1" smtClean="0"/>
              <a:t>espaillats</a:t>
            </a:r>
            <a:r>
              <a:rPr lang="en-US" dirty="0" smtClean="0"/>
              <a:t> poem bilingual/</a:t>
            </a:r>
            <a:r>
              <a:rPr lang="en-US" dirty="0" err="1" smtClean="0"/>
              <a:t>bilingue</a:t>
            </a:r>
            <a:r>
              <a:rPr lang="en-US" dirty="0" smtClean="0"/>
              <a:t> from her book where horizons go was written in </a:t>
            </a:r>
            <a:r>
              <a:rPr lang="en-US" dirty="0" err="1" smtClean="0"/>
              <a:t>kirksville</a:t>
            </a:r>
            <a:r>
              <a:rPr lang="en-US" dirty="0" smtClean="0"/>
              <a:t> </a:t>
            </a:r>
            <a:r>
              <a:rPr lang="en-US" dirty="0" err="1" smtClean="0"/>
              <a:t>missouri</a:t>
            </a:r>
            <a:r>
              <a:rPr lang="en-US" dirty="0" smtClean="0"/>
              <a:t> in 1998</a:t>
            </a:r>
            <a:endParaRPr lang="en-US" dirty="0"/>
          </a:p>
        </p:txBody>
      </p:sp>
    </p:spTree>
    <p:extLst>
      <p:ext uri="{BB962C8B-B14F-4D97-AF65-F5344CB8AC3E}">
        <p14:creationId xmlns:p14="http://schemas.microsoft.com/office/powerpoint/2010/main" val="980335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Corrections</a:t>
            </a:r>
            <a:endParaRPr lang="en-US" dirty="0"/>
          </a:p>
        </p:txBody>
      </p:sp>
      <p:sp>
        <p:nvSpPr>
          <p:cNvPr id="3" name="Content Placeholder 2"/>
          <p:cNvSpPr>
            <a:spLocks noGrp="1"/>
          </p:cNvSpPr>
          <p:nvPr>
            <p:ph idx="1"/>
          </p:nvPr>
        </p:nvSpPr>
        <p:spPr/>
        <p:txBody>
          <a:bodyPr/>
          <a:lstStyle/>
          <a:p>
            <a:pPr marL="0" indent="0">
              <a:buNone/>
            </a:pPr>
            <a:r>
              <a:rPr lang="en-US" dirty="0" err="1" smtClean="0">
                <a:solidFill>
                  <a:srgbClr val="FF0000"/>
                </a:solidFill>
              </a:rPr>
              <a:t>R</a:t>
            </a:r>
            <a:r>
              <a:rPr lang="en-US" dirty="0" err="1" smtClean="0"/>
              <a:t>hina</a:t>
            </a:r>
            <a:r>
              <a:rPr lang="en-US" dirty="0" smtClean="0"/>
              <a:t> </a:t>
            </a:r>
            <a:r>
              <a:rPr lang="en-US" dirty="0" err="1" smtClean="0">
                <a:solidFill>
                  <a:srgbClr val="FF0000"/>
                </a:solidFill>
              </a:rPr>
              <a:t>E</a:t>
            </a:r>
            <a:r>
              <a:rPr lang="en-US" dirty="0" err="1" smtClean="0"/>
              <a:t>spaillat</a:t>
            </a:r>
            <a:r>
              <a:rPr lang="en-US" dirty="0" err="1" smtClean="0">
                <a:solidFill>
                  <a:srgbClr val="FF0000"/>
                </a:solidFill>
              </a:rPr>
              <a:t>’</a:t>
            </a:r>
            <a:r>
              <a:rPr lang="en-US" dirty="0" err="1" smtClean="0"/>
              <a:t>s</a:t>
            </a:r>
            <a:r>
              <a:rPr lang="en-US" dirty="0" smtClean="0"/>
              <a:t> poem</a:t>
            </a:r>
            <a:r>
              <a:rPr lang="en-US" dirty="0" smtClean="0">
                <a:solidFill>
                  <a:srgbClr val="FF0000"/>
                </a:solidFill>
              </a:rPr>
              <a:t>, “B</a:t>
            </a:r>
            <a:r>
              <a:rPr lang="en-US" dirty="0" smtClean="0"/>
              <a:t>ilingual/</a:t>
            </a:r>
            <a:r>
              <a:rPr lang="en-US" dirty="0" err="1" smtClean="0">
                <a:solidFill>
                  <a:srgbClr val="FF0000"/>
                </a:solidFill>
              </a:rPr>
              <a:t>B</a:t>
            </a:r>
            <a:r>
              <a:rPr lang="en-US" dirty="0" err="1" smtClean="0"/>
              <a:t>ilingüe</a:t>
            </a:r>
            <a:r>
              <a:rPr lang="en-US" dirty="0" smtClean="0">
                <a:solidFill>
                  <a:srgbClr val="FF0000"/>
                </a:solidFill>
              </a:rPr>
              <a:t>,”</a:t>
            </a:r>
            <a:r>
              <a:rPr lang="en-US" dirty="0" smtClean="0"/>
              <a:t> from her book, </a:t>
            </a:r>
            <a:r>
              <a:rPr lang="en-US" u="sng" dirty="0" smtClean="0">
                <a:solidFill>
                  <a:srgbClr val="FF0000"/>
                </a:solidFill>
              </a:rPr>
              <a:t>Where Horizons Go</a:t>
            </a:r>
            <a:r>
              <a:rPr lang="en-US" i="1" u="sng" dirty="0" smtClean="0">
                <a:solidFill>
                  <a:srgbClr val="FF0000"/>
                </a:solidFill>
              </a:rPr>
              <a:t>,</a:t>
            </a:r>
            <a:r>
              <a:rPr lang="en-US" u="sng" dirty="0" smtClean="0">
                <a:solidFill>
                  <a:srgbClr val="FF0000"/>
                </a:solidFill>
              </a:rPr>
              <a:t> </a:t>
            </a:r>
            <a:r>
              <a:rPr lang="en-US" dirty="0" smtClean="0">
                <a:solidFill>
                  <a:srgbClr val="FF0000"/>
                </a:solidFill>
              </a:rPr>
              <a:t> </a:t>
            </a:r>
            <a:r>
              <a:rPr lang="en-US" dirty="0" smtClean="0"/>
              <a:t>was written in </a:t>
            </a:r>
            <a:r>
              <a:rPr lang="en-US" dirty="0" smtClean="0">
                <a:solidFill>
                  <a:srgbClr val="FF0000"/>
                </a:solidFill>
              </a:rPr>
              <a:t>K</a:t>
            </a:r>
            <a:r>
              <a:rPr lang="en-US" dirty="0" smtClean="0"/>
              <a:t>irksville</a:t>
            </a:r>
            <a:r>
              <a:rPr lang="en-US" dirty="0" smtClean="0">
                <a:solidFill>
                  <a:srgbClr val="FF0000"/>
                </a:solidFill>
              </a:rPr>
              <a:t>,</a:t>
            </a:r>
            <a:r>
              <a:rPr lang="en-US" dirty="0" smtClean="0"/>
              <a:t> </a:t>
            </a:r>
            <a:r>
              <a:rPr lang="en-US" dirty="0" smtClean="0">
                <a:solidFill>
                  <a:srgbClr val="FF0000"/>
                </a:solidFill>
              </a:rPr>
              <a:t>M</a:t>
            </a:r>
            <a:r>
              <a:rPr lang="en-US" dirty="0" smtClean="0"/>
              <a:t>issouri in 1998</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3442238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Lit Agenda for Today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Summer Reading Check</a:t>
            </a:r>
          </a:p>
          <a:p>
            <a:r>
              <a:rPr lang="en-US" dirty="0" smtClean="0"/>
              <a:t>Culture and Identity in Poetry Assignment:</a:t>
            </a:r>
          </a:p>
          <a:p>
            <a:pPr lvl="1"/>
            <a:r>
              <a:rPr lang="en-US" dirty="0" smtClean="0"/>
              <a:t>Choose your poem</a:t>
            </a:r>
          </a:p>
          <a:p>
            <a:pPr lvl="1"/>
            <a:r>
              <a:rPr lang="en-US" dirty="0" smtClean="0"/>
              <a:t>Annotate</a:t>
            </a:r>
          </a:p>
          <a:p>
            <a:pPr lvl="1"/>
            <a:r>
              <a:rPr lang="en-US" dirty="0" smtClean="0"/>
              <a:t>Vocabulary</a:t>
            </a:r>
          </a:p>
          <a:p>
            <a:pPr lvl="1"/>
            <a:r>
              <a:rPr lang="en-US" dirty="0" smtClean="0"/>
              <a:t>Speaker</a:t>
            </a:r>
          </a:p>
          <a:p>
            <a:pPr lvl="1"/>
            <a:r>
              <a:rPr lang="en-US" dirty="0" smtClean="0"/>
              <a:t>Literary Elements</a:t>
            </a:r>
          </a:p>
          <a:p>
            <a:pPr lvl="1"/>
            <a:r>
              <a:rPr lang="en-US" dirty="0" smtClean="0"/>
              <a:t>Theme</a:t>
            </a:r>
          </a:p>
          <a:p>
            <a:pPr lvl="1"/>
            <a:r>
              <a:rPr lang="en-US" dirty="0" smtClean="0"/>
              <a:t>Unit Theme</a:t>
            </a:r>
          </a:p>
          <a:p>
            <a:pPr lvl="1"/>
            <a:r>
              <a:rPr lang="en-US" dirty="0" smtClean="0"/>
              <a:t>Personal Response</a:t>
            </a:r>
          </a:p>
          <a:p>
            <a:r>
              <a:rPr lang="en-US" dirty="0" smtClean="0"/>
              <a:t>TOTD</a:t>
            </a:r>
            <a:endParaRPr lang="en-US" dirty="0"/>
          </a:p>
        </p:txBody>
      </p:sp>
    </p:spTree>
    <p:extLst>
      <p:ext uri="{BB962C8B-B14F-4D97-AF65-F5344CB8AC3E}">
        <p14:creationId xmlns:p14="http://schemas.microsoft.com/office/powerpoint/2010/main" val="2894979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of Poem” by John Q. Author</a:t>
            </a:r>
            <a:endParaRPr lang="en-US" dirty="0"/>
          </a:p>
        </p:txBody>
      </p:sp>
      <p:sp>
        <p:nvSpPr>
          <p:cNvPr id="3" name="Content Placeholder 2"/>
          <p:cNvSpPr>
            <a:spLocks noGrp="1"/>
          </p:cNvSpPr>
          <p:nvPr>
            <p:ph idx="1"/>
          </p:nvPr>
        </p:nvSpPr>
        <p:spPr/>
        <p:txBody>
          <a:bodyPr>
            <a:noAutofit/>
          </a:bodyPr>
          <a:lstStyle/>
          <a:p>
            <a:pPr marL="571500" indent="-571500">
              <a:buAutoNum type="romanUcPeriod"/>
            </a:pPr>
            <a:r>
              <a:rPr lang="en-US" sz="1600" dirty="0" smtClean="0"/>
              <a:t>Vocabulary</a:t>
            </a:r>
          </a:p>
          <a:p>
            <a:pPr marL="971550" lvl="1" indent="-571500">
              <a:buAutoNum type="romanUcPeriod"/>
            </a:pPr>
            <a:r>
              <a:rPr lang="en-US" sz="1600" dirty="0" smtClean="0"/>
              <a:t>Irvin (n): A dude who isn’t listening</a:t>
            </a:r>
          </a:p>
          <a:p>
            <a:pPr marL="971550" lvl="1" indent="-571500">
              <a:buAutoNum type="romanUcPeriod"/>
            </a:pPr>
            <a:r>
              <a:rPr lang="en-US" sz="1600" dirty="0" smtClean="0"/>
              <a:t>Abby (n): Tall person</a:t>
            </a:r>
          </a:p>
          <a:p>
            <a:pPr marL="971550" lvl="1" indent="-571500">
              <a:buAutoNum type="romanUcPeriod"/>
            </a:pPr>
            <a:r>
              <a:rPr lang="en-US" sz="1600" dirty="0" smtClean="0"/>
              <a:t>Ashley (n): Not tall person</a:t>
            </a:r>
          </a:p>
          <a:p>
            <a:pPr marL="971550" lvl="1" indent="-571500">
              <a:buAutoNum type="romanUcPeriod"/>
            </a:pPr>
            <a:r>
              <a:rPr lang="en-US" sz="1600" dirty="0" smtClean="0"/>
              <a:t>Ms. Geller (n): Tired person</a:t>
            </a:r>
          </a:p>
          <a:p>
            <a:pPr marL="971550" lvl="1" indent="-571500">
              <a:buAutoNum type="romanUcPeriod"/>
            </a:pPr>
            <a:r>
              <a:rPr lang="en-US" sz="1600" dirty="0" smtClean="0"/>
              <a:t>Carlos (n): Person who needs to do his work</a:t>
            </a:r>
          </a:p>
          <a:p>
            <a:pPr marL="571500" indent="-571500">
              <a:buAutoNum type="romanUcPeriod"/>
            </a:pPr>
            <a:r>
              <a:rPr lang="en-US" sz="1600" dirty="0" smtClean="0"/>
              <a:t>Speaker: The speaker of the poem is Jose, a doctor who specializes in elbow diseases.</a:t>
            </a:r>
          </a:p>
          <a:p>
            <a:pPr marL="571500" indent="-571500">
              <a:buAutoNum type="romanUcPeriod"/>
            </a:pPr>
            <a:r>
              <a:rPr lang="en-US" sz="1600" dirty="0" smtClean="0"/>
              <a:t>Literary Elements:</a:t>
            </a:r>
          </a:p>
          <a:p>
            <a:pPr marL="971550" lvl="1" indent="-571500">
              <a:buAutoNum type="romanUcPeriod"/>
            </a:pPr>
            <a:r>
              <a:rPr lang="en-US" sz="1600" dirty="0" smtClean="0"/>
              <a:t>Simile: “Her eyes shine like the sun”</a:t>
            </a:r>
          </a:p>
          <a:p>
            <a:pPr marL="971550" lvl="1" indent="-571500">
              <a:buAutoNum type="romanUcPeriod"/>
            </a:pPr>
            <a:r>
              <a:rPr lang="en-US" sz="1600" dirty="0" smtClean="0"/>
              <a:t>Metaphor: “Life is a rollercoaster”</a:t>
            </a:r>
          </a:p>
          <a:p>
            <a:pPr marL="971550" lvl="1" indent="-571500">
              <a:buAutoNum type="romanUcPeriod"/>
            </a:pPr>
            <a:r>
              <a:rPr lang="en-US" sz="1600" dirty="0" smtClean="0"/>
              <a:t>Alliteration: “Pretty perfect puppies”</a:t>
            </a:r>
          </a:p>
          <a:p>
            <a:pPr marL="571500" indent="-571500">
              <a:buAutoNum type="romanUcPeriod"/>
            </a:pPr>
            <a:r>
              <a:rPr lang="en-US" sz="1600" dirty="0" smtClean="0"/>
              <a:t>Theme: The theme of this poem is that we often find ourselves in conflict between our families and the outside world.</a:t>
            </a:r>
          </a:p>
          <a:p>
            <a:pPr marL="571500" indent="-571500">
              <a:buAutoNum type="romanUcPeriod"/>
            </a:pPr>
            <a:r>
              <a:rPr lang="en-US" sz="1600" dirty="0" smtClean="0"/>
              <a:t>Unit Theme: This relates to the theme of “culture and identity” because the speaker in the poem is trying to resolve his cultural identity with his friends’ expectations.</a:t>
            </a:r>
          </a:p>
          <a:p>
            <a:pPr marL="571500" indent="-571500">
              <a:buAutoNum type="romanUcPeriod"/>
            </a:pPr>
            <a:r>
              <a:rPr lang="en-US" sz="1600" dirty="0" smtClean="0"/>
              <a:t>Personal Response:</a:t>
            </a:r>
          </a:p>
          <a:p>
            <a:pPr marL="971550" lvl="1" indent="-571500">
              <a:buAutoNum type="romanUcPeriod"/>
            </a:pPr>
            <a:r>
              <a:rPr lang="en-US" sz="1600" dirty="0" smtClean="0"/>
              <a:t>I thought this poem was….blah </a:t>
            </a:r>
            <a:r>
              <a:rPr lang="en-US" sz="1600" dirty="0" err="1" smtClean="0"/>
              <a:t>blah</a:t>
            </a:r>
            <a:r>
              <a:rPr lang="en-US" sz="1600" dirty="0" smtClean="0"/>
              <a:t> </a:t>
            </a:r>
            <a:r>
              <a:rPr lang="en-US" sz="1600" dirty="0" err="1" smtClean="0"/>
              <a:t>blah</a:t>
            </a:r>
            <a:r>
              <a:rPr lang="en-US" sz="1600" dirty="0" smtClean="0"/>
              <a:t> here is where you talk about YOUR OPINION of the poem.</a:t>
            </a:r>
          </a:p>
          <a:p>
            <a:pPr marL="971550" lvl="1" indent="-571500">
              <a:buAutoNum type="romanUcPeriod"/>
            </a:pPr>
            <a:endParaRPr lang="en-US" sz="1600" dirty="0"/>
          </a:p>
        </p:txBody>
      </p:sp>
    </p:spTree>
    <p:extLst>
      <p:ext uri="{BB962C8B-B14F-4D97-AF65-F5344CB8AC3E}">
        <p14:creationId xmlns:p14="http://schemas.microsoft.com/office/powerpoint/2010/main" val="866033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Lit Agenda for Today</a:t>
            </a:r>
            <a:endParaRPr lang="en-US" dirty="0"/>
          </a:p>
        </p:txBody>
      </p:sp>
      <p:sp>
        <p:nvSpPr>
          <p:cNvPr id="3" name="Content Placeholder 2"/>
          <p:cNvSpPr>
            <a:spLocks noGrp="1"/>
          </p:cNvSpPr>
          <p:nvPr>
            <p:ph idx="1"/>
          </p:nvPr>
        </p:nvSpPr>
        <p:spPr/>
        <p:txBody>
          <a:bodyPr>
            <a:normAutofit lnSpcReduction="10000"/>
          </a:bodyPr>
          <a:lstStyle/>
          <a:p>
            <a:r>
              <a:rPr lang="en-US" dirty="0" smtClean="0"/>
              <a:t>Summer Reading Check</a:t>
            </a:r>
          </a:p>
          <a:p>
            <a:r>
              <a:rPr lang="en-US" dirty="0" smtClean="0"/>
              <a:t>Finish and present “American Dream” poetry assignment</a:t>
            </a:r>
          </a:p>
          <a:p>
            <a:pPr lvl="1"/>
            <a:r>
              <a:rPr lang="en-US" dirty="0" smtClean="0"/>
              <a:t>Presentation:</a:t>
            </a:r>
          </a:p>
          <a:p>
            <a:pPr lvl="2"/>
            <a:r>
              <a:rPr lang="en-US" dirty="0" smtClean="0"/>
              <a:t>Title and author</a:t>
            </a:r>
          </a:p>
          <a:p>
            <a:pPr lvl="2"/>
            <a:r>
              <a:rPr lang="en-US" dirty="0" smtClean="0"/>
              <a:t>What the poem was about</a:t>
            </a:r>
          </a:p>
          <a:p>
            <a:pPr lvl="2"/>
            <a:r>
              <a:rPr lang="en-US" dirty="0" smtClean="0"/>
              <a:t>Personal response</a:t>
            </a:r>
          </a:p>
          <a:p>
            <a:r>
              <a:rPr lang="en-US" dirty="0" smtClean="0"/>
              <a:t>“America” </a:t>
            </a:r>
            <a:r>
              <a:rPr lang="en-US" dirty="0" err="1" smtClean="0"/>
              <a:t>Shedorma</a:t>
            </a:r>
            <a:endParaRPr lang="en-US" dirty="0" smtClean="0"/>
          </a:p>
          <a:p>
            <a:r>
              <a:rPr lang="en-US" dirty="0" smtClean="0"/>
              <a:t>TOTD</a:t>
            </a:r>
            <a:endParaRPr lang="en-US" dirty="0"/>
          </a:p>
        </p:txBody>
      </p:sp>
    </p:spTree>
    <p:extLst>
      <p:ext uri="{BB962C8B-B14F-4D97-AF65-F5344CB8AC3E}">
        <p14:creationId xmlns:p14="http://schemas.microsoft.com/office/powerpoint/2010/main" val="2193909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smtClean="0"/>
              <a:t>America” </a:t>
            </a:r>
            <a:r>
              <a:rPr lang="en-US" dirty="0" err="1" smtClean="0"/>
              <a:t>Shadorma</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3600" dirty="0" smtClean="0"/>
              <a:t>A </a:t>
            </a:r>
            <a:r>
              <a:rPr lang="en-US" sz="3600" dirty="0" err="1" smtClean="0"/>
              <a:t>shadorma</a:t>
            </a:r>
            <a:r>
              <a:rPr lang="en-US" sz="3600" dirty="0" smtClean="0"/>
              <a:t> is a traditional Spanish poetic </a:t>
            </a:r>
            <a:r>
              <a:rPr lang="en-US" sz="3600" dirty="0" smtClean="0"/>
              <a:t>form. Each stanza </a:t>
            </a:r>
            <a:r>
              <a:rPr lang="en-US" sz="3600" dirty="0" smtClean="0"/>
              <a:t>has five lines. The first line has three syllables, the second line has five syllables, the third line has three syllables, the fourth line has three syllables, the fifth line has seven syllables, and the last line has five syllables:</a:t>
            </a:r>
          </a:p>
          <a:p>
            <a:pPr marL="0" indent="0">
              <a:buNone/>
            </a:pPr>
            <a:endParaRPr lang="en-US" dirty="0" smtClean="0"/>
          </a:p>
          <a:p>
            <a:pPr marL="0" indent="0">
              <a:buNone/>
            </a:pPr>
            <a:r>
              <a:rPr lang="en-US" dirty="0"/>
              <a:t>	</a:t>
            </a:r>
            <a:r>
              <a:rPr lang="en-US" dirty="0" smtClean="0"/>
              <a:t>	</a:t>
            </a:r>
            <a:r>
              <a:rPr lang="en-US" b="1" dirty="0" smtClean="0"/>
              <a:t>School is out</a:t>
            </a:r>
          </a:p>
          <a:p>
            <a:pPr marL="0" indent="0">
              <a:buNone/>
            </a:pPr>
            <a:r>
              <a:rPr lang="en-US" b="1" dirty="0"/>
              <a:t>	</a:t>
            </a:r>
            <a:r>
              <a:rPr lang="en-US" b="1" dirty="0" smtClean="0"/>
              <a:t>	I am so sleepy</a:t>
            </a:r>
          </a:p>
          <a:p>
            <a:pPr marL="0" indent="0">
              <a:buNone/>
            </a:pPr>
            <a:r>
              <a:rPr lang="en-US" b="1" dirty="0"/>
              <a:t>	</a:t>
            </a:r>
            <a:r>
              <a:rPr lang="en-US" b="1" dirty="0" smtClean="0"/>
              <a:t>	Five o’clock</a:t>
            </a:r>
          </a:p>
          <a:p>
            <a:pPr marL="0" indent="0">
              <a:buNone/>
            </a:pPr>
            <a:r>
              <a:rPr lang="en-US" b="1" dirty="0"/>
              <a:t>	</a:t>
            </a:r>
            <a:r>
              <a:rPr lang="en-US" b="1" dirty="0" smtClean="0"/>
              <a:t>	Party time?</a:t>
            </a:r>
          </a:p>
          <a:p>
            <a:pPr marL="0" indent="0">
              <a:buNone/>
            </a:pPr>
            <a:r>
              <a:rPr lang="en-US" b="1" dirty="0" smtClean="0"/>
              <a:t>		Sadly, no. Time for a nap</a:t>
            </a:r>
          </a:p>
          <a:p>
            <a:pPr marL="0" indent="0">
              <a:buNone/>
            </a:pPr>
            <a:r>
              <a:rPr lang="en-US" b="1" dirty="0"/>
              <a:t>	</a:t>
            </a:r>
            <a:r>
              <a:rPr lang="en-US" b="1" dirty="0" smtClean="0"/>
              <a:t>	Friday, where are you?</a:t>
            </a:r>
          </a:p>
          <a:p>
            <a:pPr marL="0" indent="0">
              <a:buNone/>
            </a:pPr>
            <a:endParaRPr lang="en-US" dirty="0"/>
          </a:p>
          <a:p>
            <a:pPr marL="0" indent="0">
              <a:buNone/>
            </a:pPr>
            <a:r>
              <a:rPr lang="en-US" sz="5800" dirty="0" smtClean="0"/>
              <a:t>Your </a:t>
            </a:r>
            <a:r>
              <a:rPr lang="en-US" sz="5800" dirty="0" smtClean="0"/>
              <a:t>task</a:t>
            </a:r>
            <a:r>
              <a:rPr lang="en-US" sz="5800" dirty="0" smtClean="0"/>
              <a:t> </a:t>
            </a:r>
            <a:r>
              <a:rPr lang="en-US" sz="5800" dirty="0" smtClean="0"/>
              <a:t>is to write </a:t>
            </a:r>
            <a:r>
              <a:rPr lang="en-US" sz="5800" dirty="0" smtClean="0"/>
              <a:t>a two-stanza </a:t>
            </a:r>
            <a:r>
              <a:rPr lang="en-US" sz="5800" dirty="0" err="1" smtClean="0"/>
              <a:t>shadorma</a:t>
            </a:r>
            <a:r>
              <a:rPr lang="en-US" sz="5800" dirty="0" smtClean="0"/>
              <a:t> about some aspect of American life and culture.</a:t>
            </a:r>
            <a:endParaRPr lang="en-US" sz="5800" dirty="0"/>
          </a:p>
        </p:txBody>
      </p:sp>
    </p:spTree>
    <p:extLst>
      <p:ext uri="{BB962C8B-B14F-4D97-AF65-F5344CB8AC3E}">
        <p14:creationId xmlns:p14="http://schemas.microsoft.com/office/powerpoint/2010/main" val="3129802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Ticket Out the Door</a:t>
            </a:r>
            <a:endParaRPr lang="en-US" dirty="0"/>
          </a:p>
        </p:txBody>
      </p:sp>
      <p:sp>
        <p:nvSpPr>
          <p:cNvPr id="3" name="Content Placeholder 2"/>
          <p:cNvSpPr>
            <a:spLocks noGrp="1"/>
          </p:cNvSpPr>
          <p:nvPr>
            <p:ph idx="1"/>
          </p:nvPr>
        </p:nvSpPr>
        <p:spPr/>
        <p:txBody>
          <a:bodyPr/>
          <a:lstStyle/>
          <a:p>
            <a:r>
              <a:rPr lang="en-US" dirty="0" smtClean="0"/>
              <a:t>One-sentence summarizer:</a:t>
            </a:r>
          </a:p>
          <a:p>
            <a:pPr marL="0" indent="0">
              <a:buNone/>
            </a:pPr>
            <a:endParaRPr lang="en-US" dirty="0"/>
          </a:p>
          <a:p>
            <a:pPr marL="0" indent="0">
              <a:buNone/>
            </a:pPr>
            <a:r>
              <a:rPr lang="en-US" dirty="0" smtClean="0"/>
              <a:t>	“The most important thing I have learned about poetry this week is…”</a:t>
            </a:r>
            <a:endParaRPr lang="en-US" dirty="0"/>
          </a:p>
        </p:txBody>
      </p:sp>
    </p:spTree>
    <p:extLst>
      <p:ext uri="{BB962C8B-B14F-4D97-AF65-F5344CB8AC3E}">
        <p14:creationId xmlns:p14="http://schemas.microsoft.com/office/powerpoint/2010/main" val="87669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3210</TotalTime>
  <Words>390</Words>
  <Application>Microsoft Office PowerPoint</Application>
  <PresentationFormat>On-screen Show (4:3)</PresentationFormat>
  <Paragraphs>62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Homeroom Reminders</vt:lpstr>
      <vt:lpstr>Wednesday, August 20, 2014</vt:lpstr>
      <vt:lpstr>With Corrections</vt:lpstr>
      <vt:lpstr>World Lit Agenda for Today</vt:lpstr>
      <vt:lpstr>“Title of Poem” by John Q. Author</vt:lpstr>
      <vt:lpstr>American Lit Agenda for Today</vt:lpstr>
      <vt:lpstr>“America” Shadorma</vt:lpstr>
      <vt:lpstr>Ticket Out the Door</vt:lpstr>
    </vt:vector>
  </TitlesOfParts>
  <Company>Cobb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Homeroom Reminders</dc:title>
  <dc:creator>Erin Geller</dc:creator>
  <cp:lastModifiedBy>Erin Geller</cp:lastModifiedBy>
  <cp:revision>7</cp:revision>
  <dcterms:created xsi:type="dcterms:W3CDTF">2014-08-18T13:44:14Z</dcterms:created>
  <dcterms:modified xsi:type="dcterms:W3CDTF">2014-08-20T19:14:42Z</dcterms:modified>
</cp:coreProperties>
</file>